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6" r:id="rId8"/>
    <p:sldId id="277" r:id="rId9"/>
    <p:sldId id="274" r:id="rId10"/>
    <p:sldId id="280" r:id="rId11"/>
    <p:sldId id="278" r:id="rId12"/>
    <p:sldId id="272" r:id="rId13"/>
    <p:sldId id="279" r:id="rId14"/>
    <p:sldId id="275"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48"/>
    <p:restoredTop sz="94406"/>
  </p:normalViewPr>
  <p:slideViewPr>
    <p:cSldViewPr snapToGrid="0" snapToObjects="1">
      <p:cViewPr varScale="1">
        <p:scale>
          <a:sx n="72" d="100"/>
          <a:sy n="72" d="100"/>
        </p:scale>
        <p:origin x="1136" y="568"/>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34546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8455756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801673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a:solidFill>
                  <a:srgbClr val="0070C0"/>
                </a:solidFill>
                <a:latin typeface="Gill Sans MT" panose="020B0502020104020203" pitchFamily="34" charset="77"/>
              </a:rPr>
              <a:t>Summer</a:t>
            </a:r>
            <a:r>
              <a:rPr>
                <a:solidFill>
                  <a:srgbClr val="0070C0"/>
                </a:solidFill>
                <a:latin typeface="Gill Sans MT" panose="020B0502020104020203" pitchFamily="34" charset="77"/>
              </a:rPr>
              <a:t> </a:t>
            </a:r>
            <a:r>
              <a:rPr dirty="0">
                <a:solidFill>
                  <a:srgbClr val="0070C0"/>
                </a:solidFill>
                <a:latin typeface="Gill Sans MT" panose="020B0502020104020203" pitchFamily="34" charset="77"/>
              </a:rPr>
              <a:t>Term 202</a:t>
            </a:r>
            <a:r>
              <a:rPr lang="en-GB" dirty="0">
                <a:solidFill>
                  <a:srgbClr val="0070C0"/>
                </a:solidFill>
                <a:latin typeface="Gill Sans MT" panose="020B0502020104020203" pitchFamily="34" charset="77"/>
              </a:rPr>
              <a:t>5</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623705" y="3226831"/>
            <a:ext cx="6141105"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32</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a:latin typeface="Gill Sans MT" panose="020B0502020104020203" pitchFamily="34" charset="77"/>
              </a:rPr>
              <a:t>5th </a:t>
            </a:r>
            <a:r>
              <a:rPr lang="en-GB" dirty="0">
                <a:latin typeface="Gill Sans MT" panose="020B0502020104020203" pitchFamily="34" charset="77"/>
              </a:rPr>
              <a:t>May </a:t>
            </a:r>
            <a:r>
              <a:rPr dirty="0">
                <a:latin typeface="Gill Sans MT" panose="020B0502020104020203" pitchFamily="34" charset="77"/>
              </a:rPr>
              <a:t>202</a:t>
            </a:r>
            <a:r>
              <a:rPr lang="en-GB" dirty="0">
                <a:latin typeface="Gill Sans MT" panose="020B0502020104020203" pitchFamily="34" charset="77"/>
              </a:rPr>
              <a:t>5</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26058" y="1339979"/>
            <a:ext cx="2340385"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agitate</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09410" y="4221641"/>
            <a:ext cx="6422419"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something agitates you, it worries you and makes you unable to think clearly or calmly.</a:t>
            </a:r>
          </a:p>
        </p:txBody>
      </p:sp>
      <p:sp>
        <p:nvSpPr>
          <p:cNvPr id="155" name="The was a tear in Freddie’s new school jumper."/>
          <p:cNvSpPr txBox="1"/>
          <p:nvPr/>
        </p:nvSpPr>
        <p:spPr>
          <a:xfrm>
            <a:off x="5112" y="699197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Sally began to </a:t>
            </a:r>
            <a:r>
              <a:rPr lang="en-GB" b="1" dirty="0"/>
              <a:t>agitate</a:t>
            </a:r>
            <a:r>
              <a:rPr lang="en-GB" dirty="0"/>
              <a:t> Anvi by tapping her pencil. </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ag-i-tate)</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278990886"/>
              </p:ext>
            </p:extLst>
          </p:nvPr>
        </p:nvGraphicFramePr>
        <p:xfrm>
          <a:off x="5110" y="771012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disturb</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calm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exaggerate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fiercely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rock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sooth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ation</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someone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8F95DF99-0B82-83AF-FA13-1A6D6DBE93A2}"/>
              </a:ext>
            </a:extLst>
          </p:cNvPr>
          <p:cNvPicPr>
            <a:picLocks noChangeAspect="1"/>
          </p:cNvPicPr>
          <p:nvPr/>
        </p:nvPicPr>
        <p:blipFill>
          <a:blip r:embed="rId4"/>
          <a:stretch>
            <a:fillRect/>
          </a:stretch>
        </p:blipFill>
        <p:spPr>
          <a:xfrm>
            <a:off x="8148145" y="3086114"/>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2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4949501" y="1304757"/>
            <a:ext cx="438100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catastrophe</a:t>
            </a:r>
            <a:endParaRPr dirty="0">
              <a:latin typeface="Gill Sans MT" panose="020B0502020104020203" pitchFamily="34" charset="77"/>
            </a:endParaRPr>
          </a:p>
        </p:txBody>
      </p:sp>
      <p:sp>
        <p:nvSpPr>
          <p:cNvPr id="152" name="Definition:"/>
          <p:cNvSpPr txBox="1"/>
          <p:nvPr/>
        </p:nvSpPr>
        <p:spPr>
          <a:xfrm>
            <a:off x="2666566" y="324257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5" name="The was a tear in Freddie’s new school jumper."/>
          <p:cNvSpPr txBox="1"/>
          <p:nvPr/>
        </p:nvSpPr>
        <p:spPr>
          <a:xfrm>
            <a:off x="58004" y="691374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Kai thought it was a </a:t>
            </a:r>
            <a:r>
              <a:rPr lang="en-GB" b="1" dirty="0"/>
              <a:t>catastrophe</a:t>
            </a:r>
            <a:r>
              <a:rPr lang="en-GB" dirty="0"/>
              <a:t> forgetting his homework.</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07074" y="2207203"/>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ca-tas-tro-phe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358909813"/>
              </p:ext>
            </p:extLst>
          </p:nvPr>
        </p:nvGraphicFramePr>
        <p:xfrm>
          <a:off x="5110" y="7631886"/>
          <a:ext cx="11989157"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1589405">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devastation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joy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unexpected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fiasco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miracle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complete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72650FBB-B276-E967-B947-AD9666DA8557}"/>
              </a:ext>
            </a:extLst>
          </p:cNvPr>
          <p:cNvSpPr txBox="1"/>
          <p:nvPr/>
        </p:nvSpPr>
        <p:spPr>
          <a:xfrm>
            <a:off x="307085" y="4321741"/>
            <a:ext cx="7580337"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i="0" u="none" strike="noStrike" cap="none" spc="0" normalizeH="0" baseline="0" dirty="0">
                <a:ln>
                  <a:noFill/>
                </a:ln>
                <a:solidFill>
                  <a:srgbClr val="000000"/>
                </a:solidFill>
                <a:effectLst/>
                <a:uFillTx/>
                <a:latin typeface="Gill Sans MT" panose="020B0502020104020203" pitchFamily="34" charset="77"/>
                <a:sym typeface="Helvetica Light"/>
              </a:rPr>
              <a:t>A catastrophe is an unexpected event that causes great suffering or damage.</a:t>
            </a:r>
          </a:p>
        </p:txBody>
      </p:sp>
      <p:pic>
        <p:nvPicPr>
          <p:cNvPr id="3" name="Picture 2">
            <a:extLst>
              <a:ext uri="{FF2B5EF4-FFF2-40B4-BE49-F238E27FC236}">
                <a16:creationId xmlns:a16="http://schemas.microsoft.com/office/drawing/2014/main" id="{831365A7-A7C7-CD63-5087-4B9FDCA58480}"/>
              </a:ext>
            </a:extLst>
          </p:cNvPr>
          <p:cNvPicPr>
            <a:picLocks noChangeAspect="1"/>
          </p:cNvPicPr>
          <p:nvPr/>
        </p:nvPicPr>
        <p:blipFill>
          <a:blip r:embed="rId4"/>
          <a:stretch>
            <a:fillRect/>
          </a:stretch>
        </p:blipFill>
        <p:spPr>
          <a:xfrm>
            <a:off x="8569627" y="2913439"/>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093613" y="1309202"/>
            <a:ext cx="383117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cooperate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0" y="670731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Gill likes to </a:t>
            </a:r>
            <a:r>
              <a:rPr lang="en-GB" b="1" dirty="0"/>
              <a:t>cooperate</a:t>
            </a:r>
            <a:r>
              <a:rPr lang="en-GB" dirty="0"/>
              <a:t> with Ed on class projects.</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(co-op-er-ate)</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214529913"/>
              </p:ext>
            </p:extLst>
          </p:nvPr>
        </p:nvGraphicFramePr>
        <p:xfrm>
          <a:off x="5110" y="771012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aid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hinder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operate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conspire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oppose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ation</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happily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814372" y="266377"/>
            <a:ext cx="10881184"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5" name="TextBox 4">
            <a:extLst>
              <a:ext uri="{FF2B5EF4-FFF2-40B4-BE49-F238E27FC236}">
                <a16:creationId xmlns:a16="http://schemas.microsoft.com/office/drawing/2014/main" id="{24452373-441E-F593-B6B4-76A09EB52A87}"/>
              </a:ext>
            </a:extLst>
          </p:cNvPr>
          <p:cNvSpPr txBox="1"/>
          <p:nvPr/>
        </p:nvSpPr>
        <p:spPr>
          <a:xfrm>
            <a:off x="620118" y="4342513"/>
            <a:ext cx="6527132"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you cooperate with someone, you work with them or help them for a particular purpose.</a:t>
            </a:r>
          </a:p>
        </p:txBody>
      </p:sp>
      <p:pic>
        <p:nvPicPr>
          <p:cNvPr id="6" name="Picture 5">
            <a:extLst>
              <a:ext uri="{FF2B5EF4-FFF2-40B4-BE49-F238E27FC236}">
                <a16:creationId xmlns:a16="http://schemas.microsoft.com/office/drawing/2014/main" id="{3D955DE9-3226-1D30-4A0D-767B66F80979}"/>
              </a:ext>
            </a:extLst>
          </p:cNvPr>
          <p:cNvPicPr>
            <a:picLocks noChangeAspect="1"/>
          </p:cNvPicPr>
          <p:nvPr/>
        </p:nvPicPr>
        <p:blipFill>
          <a:blip r:embed="rId4"/>
          <a:stretch>
            <a:fillRect/>
          </a:stretch>
        </p:blipFill>
        <p:spPr>
          <a:xfrm>
            <a:off x="8826019" y="3089232"/>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41701" y="1289368"/>
            <a:ext cx="2430152"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7200" i="0" u="none" strike="noStrike" dirty="0">
                <a:solidFill>
                  <a:srgbClr val="000000"/>
                </a:solidFill>
                <a:effectLst/>
                <a:latin typeface="Gill Sans MT" panose="020B0502020104020203" pitchFamily="34" charset="77"/>
              </a:rPr>
              <a:t>detest</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138986" y="6675696"/>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Gail </a:t>
            </a:r>
            <a:r>
              <a:rPr lang="en-GB" b="1" dirty="0"/>
              <a:t>detested</a:t>
            </a:r>
            <a:r>
              <a:rPr lang="en-GB" dirty="0"/>
              <a:t> lasagne for school lunch.</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86261" y="2165061"/>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de-test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098567679"/>
              </p:ext>
            </p:extLst>
          </p:nvPr>
        </p:nvGraphicFramePr>
        <p:xfrm>
          <a:off x="5110" y="7691359"/>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despise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admire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absolutely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loath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like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request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openly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3AC8A135-D086-3153-77AD-98B34A88836B}"/>
              </a:ext>
            </a:extLst>
          </p:cNvPr>
          <p:cNvSpPr txBox="1"/>
          <p:nvPr/>
        </p:nvSpPr>
        <p:spPr>
          <a:xfrm>
            <a:off x="315853" y="4598189"/>
            <a:ext cx="7221407"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detest someone or something, you dislike them very much.</a:t>
            </a:r>
          </a:p>
        </p:txBody>
      </p:sp>
      <p:pic>
        <p:nvPicPr>
          <p:cNvPr id="5" name="Picture 4">
            <a:extLst>
              <a:ext uri="{FF2B5EF4-FFF2-40B4-BE49-F238E27FC236}">
                <a16:creationId xmlns:a16="http://schemas.microsoft.com/office/drawing/2014/main" id="{E69D1327-EDDA-56B8-E6BB-30C0630A736C}"/>
              </a:ext>
            </a:extLst>
          </p:cNvPr>
          <p:cNvPicPr>
            <a:picLocks noChangeAspect="1"/>
          </p:cNvPicPr>
          <p:nvPr/>
        </p:nvPicPr>
        <p:blipFill>
          <a:blip r:embed="rId4"/>
          <a:stretch>
            <a:fillRect/>
          </a:stretch>
        </p:blipFill>
        <p:spPr>
          <a:xfrm>
            <a:off x="8444756" y="2857682"/>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4" y="281765"/>
            <a:ext cx="1057982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07965" y="1339979"/>
            <a:ext cx="3002425"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estimate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42257" y="4288188"/>
            <a:ext cx="6707158"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estimate a quantity or value, you make an approximate judgment or calculation of it.</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tried to </a:t>
            </a:r>
            <a:r>
              <a:rPr lang="en-GB" b="1" dirty="0"/>
              <a:t>estimate</a:t>
            </a:r>
            <a:r>
              <a:rPr lang="en-GB" dirty="0"/>
              <a:t> how many cars they would see.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es-ti-mate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2651651694"/>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assess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disregard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original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predict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ignore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ation</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rough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76563AF6-7ADB-F02C-961F-4D8973D60DCA}"/>
              </a:ext>
            </a:extLst>
          </p:cNvPr>
          <p:cNvPicPr>
            <a:picLocks noChangeAspect="1"/>
          </p:cNvPicPr>
          <p:nvPr/>
        </p:nvPicPr>
        <p:blipFill>
          <a:blip r:embed="rId4"/>
          <a:stretch>
            <a:fillRect/>
          </a:stretch>
        </p:blipFill>
        <p:spPr>
          <a:xfrm>
            <a:off x="8608049" y="2819047"/>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427932464"/>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arena</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continue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beware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flee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636899880"/>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catastrophe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detest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cooperate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estimate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3757132601"/>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arena</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beware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continue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flee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office</a:t>
                      </a:r>
                    </a:p>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4013134645"/>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An *** is a room or a part of a building where people work sitting at desks.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An *** is a place where sports, entertainments, and other public events take place. It has seats around it where people sit and watch.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from something or someone, or *** a person or thing, you escape from 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someone or something *** to do something, they keep doing it and do not stop.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tell someone to *** of a person or thing, you are warning them that the person or thing may harm them or be dangerous.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48FAF875-A842-7F33-080F-F851BBB5FF3F}"/>
              </a:ext>
            </a:extLst>
          </p:cNvPr>
          <p:cNvPicPr>
            <a:picLocks noChangeAspect="1"/>
          </p:cNvPicPr>
          <p:nvPr/>
        </p:nvPicPr>
        <p:blipFill>
          <a:blip r:embed="rId5"/>
          <a:stretch>
            <a:fillRect/>
          </a:stretch>
        </p:blipFill>
        <p:spPr>
          <a:xfrm>
            <a:off x="11221749" y="3966547"/>
            <a:ext cx="910253" cy="910253"/>
          </a:xfrm>
          <a:prstGeom prst="rect">
            <a:avLst/>
          </a:prstGeom>
        </p:spPr>
      </p:pic>
      <p:pic>
        <p:nvPicPr>
          <p:cNvPr id="3" name="Picture 2">
            <a:extLst>
              <a:ext uri="{FF2B5EF4-FFF2-40B4-BE49-F238E27FC236}">
                <a16:creationId xmlns:a16="http://schemas.microsoft.com/office/drawing/2014/main" id="{C5260D33-D1B7-B949-B14C-5E65E95F7B80}"/>
              </a:ext>
            </a:extLst>
          </p:cNvPr>
          <p:cNvPicPr>
            <a:picLocks noChangeAspect="1"/>
          </p:cNvPicPr>
          <p:nvPr/>
        </p:nvPicPr>
        <p:blipFill>
          <a:blip r:embed="rId6"/>
          <a:stretch>
            <a:fillRect/>
          </a:stretch>
        </p:blipFill>
        <p:spPr>
          <a:xfrm>
            <a:off x="11221749" y="7857064"/>
            <a:ext cx="962090" cy="962090"/>
          </a:xfrm>
          <a:prstGeom prst="rect">
            <a:avLst/>
          </a:prstGeom>
        </p:spPr>
      </p:pic>
      <p:pic>
        <p:nvPicPr>
          <p:cNvPr id="5" name="Picture 4">
            <a:extLst>
              <a:ext uri="{FF2B5EF4-FFF2-40B4-BE49-F238E27FC236}">
                <a16:creationId xmlns:a16="http://schemas.microsoft.com/office/drawing/2014/main" id="{9C0E7708-C724-6656-0F11-7AB7163F7FB5}"/>
              </a:ext>
            </a:extLst>
          </p:cNvPr>
          <p:cNvPicPr>
            <a:picLocks noChangeAspect="1"/>
          </p:cNvPicPr>
          <p:nvPr/>
        </p:nvPicPr>
        <p:blipFill>
          <a:blip r:embed="rId7"/>
          <a:stretch>
            <a:fillRect/>
          </a:stretch>
        </p:blipFill>
        <p:spPr>
          <a:xfrm>
            <a:off x="11093864" y="6500623"/>
            <a:ext cx="1059543" cy="1059543"/>
          </a:xfrm>
          <a:prstGeom prst="rect">
            <a:avLst/>
          </a:prstGeom>
        </p:spPr>
      </p:pic>
      <p:pic>
        <p:nvPicPr>
          <p:cNvPr id="6" name="Picture 5">
            <a:extLst>
              <a:ext uri="{FF2B5EF4-FFF2-40B4-BE49-F238E27FC236}">
                <a16:creationId xmlns:a16="http://schemas.microsoft.com/office/drawing/2014/main" id="{3E64FC1E-27BA-76CF-4F12-CB228CC79406}"/>
              </a:ext>
            </a:extLst>
          </p:cNvPr>
          <p:cNvPicPr>
            <a:picLocks noChangeAspect="1"/>
          </p:cNvPicPr>
          <p:nvPr/>
        </p:nvPicPr>
        <p:blipFill>
          <a:blip r:embed="rId8"/>
          <a:stretch>
            <a:fillRect/>
          </a:stretch>
        </p:blipFill>
        <p:spPr>
          <a:xfrm>
            <a:off x="11233373" y="5151078"/>
            <a:ext cx="962090" cy="962090"/>
          </a:xfrm>
          <a:prstGeom prst="rect">
            <a:avLst/>
          </a:prstGeom>
        </p:spPr>
      </p:pic>
      <p:pic>
        <p:nvPicPr>
          <p:cNvPr id="7" name="Picture 6">
            <a:extLst>
              <a:ext uri="{FF2B5EF4-FFF2-40B4-BE49-F238E27FC236}">
                <a16:creationId xmlns:a16="http://schemas.microsoft.com/office/drawing/2014/main" id="{7597D3F5-EE42-9644-4CA2-225A2B75355B}"/>
              </a:ext>
            </a:extLst>
          </p:cNvPr>
          <p:cNvPicPr>
            <a:picLocks noChangeAspect="1"/>
          </p:cNvPicPr>
          <p:nvPr/>
        </p:nvPicPr>
        <p:blipFill>
          <a:blip r:embed="rId9"/>
          <a:stretch>
            <a:fillRect/>
          </a:stretch>
        </p:blipFill>
        <p:spPr>
          <a:xfrm>
            <a:off x="11177839" y="2687500"/>
            <a:ext cx="891592" cy="891592"/>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1318063511"/>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agitate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catastrophe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cooperate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detest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estimate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824015953"/>
              </p:ext>
            </p:extLst>
          </p:nvPr>
        </p:nvGraphicFramePr>
        <p:xfrm>
          <a:off x="5307795" y="1251704"/>
          <a:ext cx="4947829" cy="7695072"/>
        </p:xfrm>
        <a:graphic>
          <a:graphicData uri="http://schemas.openxmlformats.org/drawingml/2006/table">
            <a:tbl>
              <a:tblPr firstRow="1" bandRow="1">
                <a:tableStyleId>{5940675A-B579-460E-94D1-54222C63F5DA}</a:tableStyleId>
              </a:tblPr>
              <a:tblGrid>
                <a:gridCol w="4947829">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with someone, you work with them or help them for a particular purpose.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i="0" u="none" strike="noStrike" cap="none" spc="0" normalizeH="0" baseline="0" dirty="0">
                          <a:ln>
                            <a:noFill/>
                          </a:ln>
                          <a:solidFill>
                            <a:srgbClr val="000000"/>
                          </a:solidFill>
                          <a:effectLst/>
                          <a:uFillTx/>
                          <a:latin typeface="Gill Sans MT" panose="020B0502020104020203" pitchFamily="34" charset="77"/>
                          <a:sym typeface="Helvetica Light"/>
                        </a:rPr>
                        <a:t>A *** is an unexpected event that causes great suffering or damage.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something *** you, it worries you and makes you unable to think clearly or calmly.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 a quantity or value, you make an approximate judgment or calculation of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someone or something, you dislike them very much.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4EC466BD-D52A-3A74-9C51-9231EB4D800E}"/>
              </a:ext>
            </a:extLst>
          </p:cNvPr>
          <p:cNvPicPr>
            <a:picLocks noChangeAspect="1"/>
          </p:cNvPicPr>
          <p:nvPr/>
        </p:nvPicPr>
        <p:blipFill>
          <a:blip r:embed="rId5"/>
          <a:stretch>
            <a:fillRect/>
          </a:stretch>
        </p:blipFill>
        <p:spPr>
          <a:xfrm>
            <a:off x="11269867" y="5352690"/>
            <a:ext cx="798286" cy="798286"/>
          </a:xfrm>
          <a:prstGeom prst="rect">
            <a:avLst/>
          </a:prstGeom>
        </p:spPr>
      </p:pic>
      <p:pic>
        <p:nvPicPr>
          <p:cNvPr id="3" name="Picture 2">
            <a:extLst>
              <a:ext uri="{FF2B5EF4-FFF2-40B4-BE49-F238E27FC236}">
                <a16:creationId xmlns:a16="http://schemas.microsoft.com/office/drawing/2014/main" id="{3650D099-5F68-A3F4-FE5F-A92882673594}"/>
              </a:ext>
            </a:extLst>
          </p:cNvPr>
          <p:cNvPicPr>
            <a:picLocks noChangeAspect="1"/>
          </p:cNvPicPr>
          <p:nvPr/>
        </p:nvPicPr>
        <p:blipFill>
          <a:blip r:embed="rId6"/>
          <a:stretch>
            <a:fillRect/>
          </a:stretch>
        </p:blipFill>
        <p:spPr>
          <a:xfrm>
            <a:off x="11269867" y="3989355"/>
            <a:ext cx="887445" cy="887445"/>
          </a:xfrm>
          <a:prstGeom prst="rect">
            <a:avLst/>
          </a:prstGeom>
        </p:spPr>
      </p:pic>
      <p:pic>
        <p:nvPicPr>
          <p:cNvPr id="5" name="Picture 4">
            <a:extLst>
              <a:ext uri="{FF2B5EF4-FFF2-40B4-BE49-F238E27FC236}">
                <a16:creationId xmlns:a16="http://schemas.microsoft.com/office/drawing/2014/main" id="{6F0A09DF-D179-20AA-DDAE-3C3DB4964908}"/>
              </a:ext>
            </a:extLst>
          </p:cNvPr>
          <p:cNvPicPr>
            <a:picLocks noChangeAspect="1"/>
          </p:cNvPicPr>
          <p:nvPr/>
        </p:nvPicPr>
        <p:blipFill>
          <a:blip r:embed="rId7"/>
          <a:stretch>
            <a:fillRect/>
          </a:stretch>
        </p:blipFill>
        <p:spPr>
          <a:xfrm>
            <a:off x="11269867" y="2744433"/>
            <a:ext cx="910253" cy="910253"/>
          </a:xfrm>
          <a:prstGeom prst="rect">
            <a:avLst/>
          </a:prstGeom>
        </p:spPr>
      </p:pic>
      <p:pic>
        <p:nvPicPr>
          <p:cNvPr id="6" name="Picture 5">
            <a:extLst>
              <a:ext uri="{FF2B5EF4-FFF2-40B4-BE49-F238E27FC236}">
                <a16:creationId xmlns:a16="http://schemas.microsoft.com/office/drawing/2014/main" id="{649E5268-008B-B81B-7F64-C2C2442EAB66}"/>
              </a:ext>
            </a:extLst>
          </p:cNvPr>
          <p:cNvPicPr>
            <a:picLocks noChangeAspect="1"/>
          </p:cNvPicPr>
          <p:nvPr/>
        </p:nvPicPr>
        <p:blipFill>
          <a:blip r:embed="rId8"/>
          <a:stretch>
            <a:fillRect/>
          </a:stretch>
        </p:blipFill>
        <p:spPr>
          <a:xfrm>
            <a:off x="11276268" y="7897125"/>
            <a:ext cx="801216" cy="801216"/>
          </a:xfrm>
          <a:prstGeom prst="rect">
            <a:avLst/>
          </a:prstGeom>
        </p:spPr>
      </p:pic>
      <p:pic>
        <p:nvPicPr>
          <p:cNvPr id="7" name="Picture 6">
            <a:extLst>
              <a:ext uri="{FF2B5EF4-FFF2-40B4-BE49-F238E27FC236}">
                <a16:creationId xmlns:a16="http://schemas.microsoft.com/office/drawing/2014/main" id="{5084534B-E445-D87C-DF12-ABD90B1D73A6}"/>
              </a:ext>
            </a:extLst>
          </p:cNvPr>
          <p:cNvPicPr>
            <a:picLocks noChangeAspect="1"/>
          </p:cNvPicPr>
          <p:nvPr/>
        </p:nvPicPr>
        <p:blipFill>
          <a:blip r:embed="rId9"/>
          <a:stretch>
            <a:fillRect/>
          </a:stretch>
        </p:blipFill>
        <p:spPr>
          <a:xfrm>
            <a:off x="11333629" y="6753308"/>
            <a:ext cx="734524" cy="734524"/>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3003998" y="4021403"/>
            <a:ext cx="1795363"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battle</a:t>
            </a:r>
            <a:endParaRPr dirty="0">
              <a:latin typeface="Gill Sans MT" panose="020B0502020104020203" pitchFamily="34" charset="77"/>
            </a:endParaRPr>
          </a:p>
        </p:txBody>
      </p:sp>
      <p:sp>
        <p:nvSpPr>
          <p:cNvPr id="135" name="spare"/>
          <p:cNvSpPr txBox="1"/>
          <p:nvPr/>
        </p:nvSpPr>
        <p:spPr>
          <a:xfrm>
            <a:off x="2596833" y="4857999"/>
            <a:ext cx="2609690"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continue</a:t>
            </a:r>
            <a:endParaRPr b="1" dirty="0">
              <a:latin typeface="Gill Sans MT" panose="020B0502020104020203" pitchFamily="34" charset="77"/>
              <a:sym typeface="American Typewriter"/>
            </a:endParaRPr>
          </a:p>
        </p:txBody>
      </p:sp>
      <p:sp>
        <p:nvSpPr>
          <p:cNvPr id="136" name="chipped"/>
          <p:cNvSpPr txBox="1"/>
          <p:nvPr/>
        </p:nvSpPr>
        <p:spPr>
          <a:xfrm>
            <a:off x="3334218" y="5712238"/>
            <a:ext cx="1134926"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dirty="0">
                <a:latin typeface="Gill Sans MT" panose="020B0502020104020203" pitchFamily="34" charset="77"/>
              </a:rPr>
              <a:t>flee</a:t>
            </a:r>
            <a:endParaRPr dirty="0">
              <a:latin typeface="Gill Sans MT" panose="020B0502020104020203" pitchFamily="34" charset="77"/>
            </a:endParaRPr>
          </a:p>
        </p:txBody>
      </p:sp>
      <p:sp>
        <p:nvSpPr>
          <p:cNvPr id="137" name="lift"/>
          <p:cNvSpPr txBox="1"/>
          <p:nvPr/>
        </p:nvSpPr>
        <p:spPr>
          <a:xfrm>
            <a:off x="2971943" y="6647306"/>
            <a:ext cx="1654299"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office</a:t>
            </a:r>
            <a:endParaRPr dirty="0">
              <a:latin typeface="Gill Sans MT" panose="020B0502020104020203" pitchFamily="34" charset="77"/>
            </a:endParaRPr>
          </a:p>
        </p:txBody>
      </p:sp>
      <p:sp>
        <p:nvSpPr>
          <p:cNvPr id="138" name="mutter"/>
          <p:cNvSpPr txBox="1"/>
          <p:nvPr/>
        </p:nvSpPr>
        <p:spPr>
          <a:xfrm>
            <a:off x="7432003" y="3968985"/>
            <a:ext cx="3526606"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catastrophe</a:t>
            </a:r>
            <a:endParaRPr b="1" dirty="0">
              <a:latin typeface="Gill Sans MT" panose="020B0502020104020203" pitchFamily="34" charset="77"/>
              <a:sym typeface="American Typewriter"/>
            </a:endParaRPr>
          </a:p>
        </p:txBody>
      </p:sp>
      <p:sp>
        <p:nvSpPr>
          <p:cNvPr id="139" name="unveil"/>
          <p:cNvSpPr txBox="1"/>
          <p:nvPr/>
        </p:nvSpPr>
        <p:spPr>
          <a:xfrm>
            <a:off x="8251652" y="5762838"/>
            <a:ext cx="1904368"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detest</a:t>
            </a:r>
            <a:endParaRPr dirty="0">
              <a:latin typeface="Gill Sans MT" panose="020B0502020104020203" pitchFamily="34" charset="77"/>
              <a:sym typeface="American Typewriter"/>
            </a:endParaRPr>
          </a:p>
        </p:txBody>
      </p:sp>
      <p:sp>
        <p:nvSpPr>
          <p:cNvPr id="140" name="tolerate"/>
          <p:cNvSpPr txBox="1"/>
          <p:nvPr/>
        </p:nvSpPr>
        <p:spPr>
          <a:xfrm>
            <a:off x="8252588" y="3093860"/>
            <a:ext cx="2096729"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agitate</a:t>
            </a:r>
            <a:endParaRPr dirty="0">
              <a:latin typeface="Gill Sans MT" panose="020B0502020104020203" pitchFamily="34" charset="77"/>
            </a:endParaRPr>
          </a:p>
        </p:txBody>
      </p:sp>
      <p:sp>
        <p:nvSpPr>
          <p:cNvPr id="141" name="fixation"/>
          <p:cNvSpPr txBox="1"/>
          <p:nvPr/>
        </p:nvSpPr>
        <p:spPr>
          <a:xfrm>
            <a:off x="7678864" y="4858000"/>
            <a:ext cx="3032882"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cooperate</a:t>
            </a:r>
            <a:endParaRPr dirty="0">
              <a:latin typeface="Gill Sans MT" panose="020B0502020104020203" pitchFamily="34" charset="77"/>
            </a:endParaRPr>
          </a:p>
        </p:txBody>
      </p:sp>
      <p:sp>
        <p:nvSpPr>
          <p:cNvPr id="142" name="rustle"/>
          <p:cNvSpPr txBox="1"/>
          <p:nvPr/>
        </p:nvSpPr>
        <p:spPr>
          <a:xfrm>
            <a:off x="7901752" y="6628256"/>
            <a:ext cx="2628926"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a:solidFill>
                  <a:srgbClr val="000000"/>
                </a:solidFill>
                <a:effectLst/>
                <a:latin typeface="Gill Sans MT" panose="020B0502020104020203" pitchFamily="34" charset="77"/>
              </a:rPr>
              <a:t>estimate</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546924" y="3164758"/>
            <a:ext cx="2675845"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4800" b="1" i="0" u="none" strike="noStrike" dirty="0">
                <a:solidFill>
                  <a:srgbClr val="000000"/>
                </a:solidFill>
                <a:effectLst/>
                <a:latin typeface="Gill Sans MT" panose="020B0502020104020203" pitchFamily="34" charset="77"/>
              </a:rPr>
              <a:t>arena</a:t>
            </a:r>
            <a:endPar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23780" y="0"/>
            <a:ext cx="6932988"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arena</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31107" y="5664583"/>
            <a:ext cx="10244333"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beware</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2E5021D0-A8E4-C76B-4D5A-C3512CD9EA01}"/>
              </a:ext>
            </a:extLst>
          </p:cNvPr>
          <p:cNvPicPr>
            <a:picLocks noChangeAspect="1"/>
          </p:cNvPicPr>
          <p:nvPr/>
        </p:nvPicPr>
        <p:blipFill>
          <a:blip r:embed="rId4"/>
          <a:stretch>
            <a:fillRect/>
          </a:stretch>
        </p:blipFill>
        <p:spPr>
          <a:xfrm>
            <a:off x="8880279" y="608332"/>
            <a:ext cx="3251200" cy="3251200"/>
          </a:xfrm>
          <a:prstGeom prst="rect">
            <a:avLst/>
          </a:prstGeom>
        </p:spPr>
      </p:pic>
      <p:pic>
        <p:nvPicPr>
          <p:cNvPr id="4" name="Picture 3">
            <a:extLst>
              <a:ext uri="{FF2B5EF4-FFF2-40B4-BE49-F238E27FC236}">
                <a16:creationId xmlns:a16="http://schemas.microsoft.com/office/drawing/2014/main" id="{3700EEFF-91B1-FEB9-9184-9624EA23B6D3}"/>
              </a:ext>
            </a:extLst>
          </p:cNvPr>
          <p:cNvPicPr>
            <a:picLocks noChangeAspect="1"/>
          </p:cNvPicPr>
          <p:nvPr/>
        </p:nvPicPr>
        <p:blipFill>
          <a:blip r:embed="rId5"/>
          <a:stretch>
            <a:fillRect/>
          </a:stretch>
        </p:blipFill>
        <p:spPr>
          <a:xfrm>
            <a:off x="349809" y="5743086"/>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84856" y="473186"/>
            <a:ext cx="7676782"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contain</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536036" y="5122075"/>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flee</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55AC7033-6627-A5CD-6719-32E67B9D258E}"/>
              </a:ext>
            </a:extLst>
          </p:cNvPr>
          <p:cNvPicPr>
            <a:picLocks noChangeAspect="1"/>
          </p:cNvPicPr>
          <p:nvPr/>
        </p:nvPicPr>
        <p:blipFill>
          <a:blip r:embed="rId4"/>
          <a:stretch>
            <a:fillRect/>
          </a:stretch>
        </p:blipFill>
        <p:spPr>
          <a:xfrm>
            <a:off x="9082714" y="602862"/>
            <a:ext cx="3251200" cy="3251200"/>
          </a:xfrm>
          <a:prstGeom prst="rect">
            <a:avLst/>
          </a:prstGeom>
        </p:spPr>
      </p:pic>
      <p:pic>
        <p:nvPicPr>
          <p:cNvPr id="4" name="Picture 3">
            <a:extLst>
              <a:ext uri="{FF2B5EF4-FFF2-40B4-BE49-F238E27FC236}">
                <a16:creationId xmlns:a16="http://schemas.microsoft.com/office/drawing/2014/main" id="{3CB181D2-0E02-7D99-0A02-96B161321D34}"/>
              </a:ext>
            </a:extLst>
          </p:cNvPr>
          <p:cNvPicPr>
            <a:picLocks noChangeAspect="1"/>
          </p:cNvPicPr>
          <p:nvPr/>
        </p:nvPicPr>
        <p:blipFill>
          <a:blip r:embed="rId5"/>
          <a:stretch>
            <a:fillRect/>
          </a:stretch>
        </p:blipFill>
        <p:spPr>
          <a:xfrm>
            <a:off x="1944020" y="5590092"/>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75822" y="302981"/>
            <a:ext cx="6807954"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office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819900" y="5569724"/>
            <a:ext cx="1234608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agitate</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BE0D19E2-A833-3303-59F3-7E5CCBAD5020}"/>
              </a:ext>
            </a:extLst>
          </p:cNvPr>
          <p:cNvPicPr>
            <a:picLocks noChangeAspect="1"/>
          </p:cNvPicPr>
          <p:nvPr/>
        </p:nvPicPr>
        <p:blipFill>
          <a:blip r:embed="rId4"/>
          <a:stretch>
            <a:fillRect/>
          </a:stretch>
        </p:blipFill>
        <p:spPr>
          <a:xfrm>
            <a:off x="8843783" y="567642"/>
            <a:ext cx="3251200" cy="3251200"/>
          </a:xfrm>
          <a:prstGeom prst="rect">
            <a:avLst/>
          </a:prstGeom>
        </p:spPr>
      </p:pic>
      <p:pic>
        <p:nvPicPr>
          <p:cNvPr id="4" name="Picture 3">
            <a:extLst>
              <a:ext uri="{FF2B5EF4-FFF2-40B4-BE49-F238E27FC236}">
                <a16:creationId xmlns:a16="http://schemas.microsoft.com/office/drawing/2014/main" id="{080E6884-5870-686F-81CC-FEEEA3C018E4}"/>
              </a:ext>
            </a:extLst>
          </p:cNvPr>
          <p:cNvPicPr>
            <a:picLocks noChangeAspect="1"/>
          </p:cNvPicPr>
          <p:nvPr/>
        </p:nvPicPr>
        <p:blipFill>
          <a:blip r:embed="rId5"/>
          <a:stretch>
            <a:fillRect/>
          </a:stretch>
        </p:blipFill>
        <p:spPr>
          <a:xfrm>
            <a:off x="781866" y="5720466"/>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30576" y="1036580"/>
            <a:ext cx="8544006"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catastrophe</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64801" y="6064762"/>
            <a:ext cx="9855034"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cooperate</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7E435AF7-110F-5C8A-4FB5-6DCDF87A0633}"/>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4" name="Picture 3">
            <a:extLst>
              <a:ext uri="{FF2B5EF4-FFF2-40B4-BE49-F238E27FC236}">
                <a16:creationId xmlns:a16="http://schemas.microsoft.com/office/drawing/2014/main" id="{3106FECF-E6DB-BD02-9720-7E4A3C9D53D7}"/>
              </a:ext>
            </a:extLst>
          </p:cNvPr>
          <p:cNvPicPr>
            <a:picLocks noChangeAspect="1"/>
          </p:cNvPicPr>
          <p:nvPr/>
        </p:nvPicPr>
        <p:blipFill>
          <a:blip r:embed="rId5"/>
          <a:stretch>
            <a:fillRect/>
          </a:stretch>
        </p:blipFill>
        <p:spPr>
          <a:xfrm>
            <a:off x="484965" y="5816572"/>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07533" y="-6032062"/>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939811" y="565168"/>
            <a:ext cx="1199989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detest</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75557" y="5482454"/>
            <a:ext cx="1028859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estimate</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BD9A1880-AF8E-F931-DF66-5316F7D4F2EF}"/>
              </a:ext>
            </a:extLst>
          </p:cNvPr>
          <p:cNvPicPr>
            <a:picLocks noChangeAspect="1"/>
          </p:cNvPicPr>
          <p:nvPr/>
        </p:nvPicPr>
        <p:blipFill>
          <a:blip r:embed="rId4"/>
          <a:stretch>
            <a:fillRect/>
          </a:stretch>
        </p:blipFill>
        <p:spPr>
          <a:xfrm>
            <a:off x="9097351" y="578156"/>
            <a:ext cx="3251200" cy="3251200"/>
          </a:xfrm>
          <a:prstGeom prst="rect">
            <a:avLst/>
          </a:prstGeom>
        </p:spPr>
      </p:pic>
      <p:pic>
        <p:nvPicPr>
          <p:cNvPr id="4" name="Picture 3">
            <a:extLst>
              <a:ext uri="{FF2B5EF4-FFF2-40B4-BE49-F238E27FC236}">
                <a16:creationId xmlns:a16="http://schemas.microsoft.com/office/drawing/2014/main" id="{425DBD4F-2B4A-1135-B878-C7698EFB8149}"/>
              </a:ext>
            </a:extLst>
          </p:cNvPr>
          <p:cNvPicPr>
            <a:picLocks noChangeAspect="1"/>
          </p:cNvPicPr>
          <p:nvPr/>
        </p:nvPicPr>
        <p:blipFill>
          <a:blip r:embed="rId5"/>
          <a:stretch>
            <a:fillRect/>
          </a:stretch>
        </p:blipFill>
        <p:spPr>
          <a:xfrm>
            <a:off x="459624" y="5766671"/>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26986" y="381777"/>
            <a:ext cx="6929782"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ea typeface="Ayuthaya" pitchFamily="2" charset="-34"/>
                <a:cs typeface="Futura Medium" panose="020B0602020204020303" pitchFamily="34" charset="-79"/>
              </a:rPr>
              <a:t>arena</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77968" y="6047316"/>
            <a:ext cx="10244333"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beware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5EEF8C92-7AA7-F4DB-2576-52C8A849F880}"/>
              </a:ext>
            </a:extLst>
          </p:cNvPr>
          <p:cNvPicPr>
            <a:picLocks noChangeAspect="1"/>
          </p:cNvPicPr>
          <p:nvPr/>
        </p:nvPicPr>
        <p:blipFill>
          <a:blip r:embed="rId4"/>
          <a:stretch>
            <a:fillRect/>
          </a:stretch>
        </p:blipFill>
        <p:spPr>
          <a:xfrm>
            <a:off x="8689194" y="602862"/>
            <a:ext cx="3251200" cy="3251200"/>
          </a:xfrm>
          <a:prstGeom prst="rect">
            <a:avLst/>
          </a:prstGeom>
        </p:spPr>
      </p:pic>
      <p:pic>
        <p:nvPicPr>
          <p:cNvPr id="4" name="Picture 3">
            <a:extLst>
              <a:ext uri="{FF2B5EF4-FFF2-40B4-BE49-F238E27FC236}">
                <a16:creationId xmlns:a16="http://schemas.microsoft.com/office/drawing/2014/main" id="{E9DCF870-E921-49CE-1A69-1C52CCFB646D}"/>
              </a:ext>
            </a:extLst>
          </p:cNvPr>
          <p:cNvPicPr>
            <a:picLocks noChangeAspect="1"/>
          </p:cNvPicPr>
          <p:nvPr/>
        </p:nvPicPr>
        <p:blipFill>
          <a:blip r:embed="rId5"/>
          <a:stretch>
            <a:fillRect/>
          </a:stretch>
        </p:blipFill>
        <p:spPr>
          <a:xfrm>
            <a:off x="450849" y="5724319"/>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915624" y="798957"/>
            <a:ext cx="8181727"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continue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640880" y="5287250"/>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flee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F6405F96-2D86-AFE7-2922-073F3B5D7DA1}"/>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4" name="Picture 3">
            <a:extLst>
              <a:ext uri="{FF2B5EF4-FFF2-40B4-BE49-F238E27FC236}">
                <a16:creationId xmlns:a16="http://schemas.microsoft.com/office/drawing/2014/main" id="{C920CE72-F50F-CD39-1809-35D58247617F}"/>
              </a:ext>
            </a:extLst>
          </p:cNvPr>
          <p:cNvPicPr>
            <a:picLocks noChangeAspect="1"/>
          </p:cNvPicPr>
          <p:nvPr/>
        </p:nvPicPr>
        <p:blipFill>
          <a:blip r:embed="rId5"/>
          <a:stretch>
            <a:fillRect/>
          </a:stretch>
        </p:blipFill>
        <p:spPr>
          <a:xfrm>
            <a:off x="2015280" y="5551911"/>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989020" y="769884"/>
            <a:ext cx="641682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office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220954" y="5518228"/>
            <a:ext cx="1234608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agitate</a:t>
            </a:r>
            <a:endParaRPr sz="23900" dirty="0">
              <a:latin typeface="Futura Medium" panose="020B0602020204020303" pitchFamily="34" charset="-79"/>
              <a:cs typeface="Futura Medium" panose="020B0602020204020303" pitchFamily="34" charset="-79"/>
            </a:endParaRPr>
          </a:p>
        </p:txBody>
      </p:sp>
      <p:sp>
        <p:nvSpPr>
          <p:cNvPr id="5" name="TextBox 4">
            <a:extLst>
              <a:ext uri="{FF2B5EF4-FFF2-40B4-BE49-F238E27FC236}">
                <a16:creationId xmlns:a16="http://schemas.microsoft.com/office/drawing/2014/main" id="{AC51DBDD-6E1E-9CB0-11B3-6AC6404BFAF9}"/>
              </a:ext>
            </a:extLst>
          </p:cNvPr>
          <p:cNvSpPr txBox="1"/>
          <p:nvPr/>
        </p:nvSpPr>
        <p:spPr>
          <a:xfrm>
            <a:off x="5553605" y="-1513628"/>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Helvetica Light"/>
            </a:endParaRPr>
          </a:p>
        </p:txBody>
      </p:sp>
      <p:pic>
        <p:nvPicPr>
          <p:cNvPr id="2" name="Picture 1">
            <a:extLst>
              <a:ext uri="{FF2B5EF4-FFF2-40B4-BE49-F238E27FC236}">
                <a16:creationId xmlns:a16="http://schemas.microsoft.com/office/drawing/2014/main" id="{83A5FF6F-8B0E-C082-5F2C-B52539CEC9B8}"/>
              </a:ext>
            </a:extLst>
          </p:cNvPr>
          <p:cNvPicPr>
            <a:picLocks noChangeAspect="1"/>
          </p:cNvPicPr>
          <p:nvPr/>
        </p:nvPicPr>
        <p:blipFill>
          <a:blip r:embed="rId4"/>
          <a:stretch>
            <a:fillRect/>
          </a:stretch>
        </p:blipFill>
        <p:spPr>
          <a:xfrm>
            <a:off x="8899563" y="591522"/>
            <a:ext cx="3251200" cy="3251200"/>
          </a:xfrm>
          <a:prstGeom prst="rect">
            <a:avLst/>
          </a:prstGeom>
        </p:spPr>
      </p:pic>
      <p:pic>
        <p:nvPicPr>
          <p:cNvPr id="4" name="Picture 3">
            <a:extLst>
              <a:ext uri="{FF2B5EF4-FFF2-40B4-BE49-F238E27FC236}">
                <a16:creationId xmlns:a16="http://schemas.microsoft.com/office/drawing/2014/main" id="{2AD4F17B-BE3C-AF90-6EE0-B88A883982D4}"/>
              </a:ext>
            </a:extLst>
          </p:cNvPr>
          <p:cNvPicPr>
            <a:picLocks noChangeAspect="1"/>
          </p:cNvPicPr>
          <p:nvPr/>
        </p:nvPicPr>
        <p:blipFill>
          <a:blip r:embed="rId5"/>
          <a:stretch>
            <a:fillRect/>
          </a:stretch>
        </p:blipFill>
        <p:spPr>
          <a:xfrm>
            <a:off x="329360" y="5732516"/>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672538" y="2334468"/>
            <a:ext cx="173124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arena</a:t>
            </a:r>
            <a:r>
              <a:rPr lang="en-GB" b="1" dirty="0">
                <a:latin typeface="Gill Sans MT" panose="020B0502020104020203" pitchFamily="34" charset="77"/>
                <a:sym typeface="American Typewriter"/>
              </a:rPr>
              <a:t>	</a:t>
            </a:r>
            <a:endParaRPr b="1" dirty="0">
              <a:latin typeface="Gill Sans MT" panose="020B0502020104020203" pitchFamily="34" charset="77"/>
              <a:sym typeface="American Typewriter"/>
            </a:endParaRPr>
          </a:p>
        </p:txBody>
      </p:sp>
      <p:sp>
        <p:nvSpPr>
          <p:cNvPr id="134" name="office"/>
          <p:cNvSpPr txBox="1"/>
          <p:nvPr/>
        </p:nvSpPr>
        <p:spPr>
          <a:xfrm>
            <a:off x="5448313" y="3191113"/>
            <a:ext cx="2224968"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beware</a:t>
            </a:r>
            <a:endParaRPr dirty="0">
              <a:latin typeface="Gill Sans MT" panose="020B0502020104020203" pitchFamily="34" charset="77"/>
            </a:endParaRPr>
          </a:p>
        </p:txBody>
      </p:sp>
      <p:sp>
        <p:nvSpPr>
          <p:cNvPr id="135" name="spare"/>
          <p:cNvSpPr txBox="1"/>
          <p:nvPr/>
        </p:nvSpPr>
        <p:spPr>
          <a:xfrm>
            <a:off x="5255940" y="4040712"/>
            <a:ext cx="2609690"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continue</a:t>
            </a:r>
            <a:endParaRPr b="1" dirty="0">
              <a:latin typeface="Gill Sans MT" panose="020B0502020104020203" pitchFamily="34" charset="77"/>
              <a:sym typeface="American Typewriter"/>
            </a:endParaRPr>
          </a:p>
        </p:txBody>
      </p:sp>
      <p:sp>
        <p:nvSpPr>
          <p:cNvPr id="136" name="chipped"/>
          <p:cNvSpPr txBox="1"/>
          <p:nvPr/>
        </p:nvSpPr>
        <p:spPr>
          <a:xfrm>
            <a:off x="5993329" y="4966512"/>
            <a:ext cx="1134926"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flee</a:t>
            </a:r>
            <a:endParaRPr dirty="0">
              <a:latin typeface="Gill Sans MT" panose="020B0502020104020203" pitchFamily="34" charset="77"/>
            </a:endParaRPr>
          </a:p>
        </p:txBody>
      </p:sp>
      <p:sp>
        <p:nvSpPr>
          <p:cNvPr id="137" name="lift"/>
          <p:cNvSpPr txBox="1"/>
          <p:nvPr/>
        </p:nvSpPr>
        <p:spPr>
          <a:xfrm>
            <a:off x="5733646" y="5837064"/>
            <a:ext cx="1654299"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office</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358481" y="1226138"/>
            <a:ext cx="9855034" cy="18723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1500" dirty="0">
                <a:latin typeface="Futura Medium" panose="020B0602020204020303" pitchFamily="34" charset="-79"/>
                <a:cs typeface="Futura Medium" panose="020B0602020204020303" pitchFamily="34" charset="-79"/>
              </a:rPr>
              <a:t>catastrophe</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92337" y="6167399"/>
            <a:ext cx="9855034"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cooperate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E6A70C54-D9FE-2794-E1B6-192BA8F94696}"/>
              </a:ext>
            </a:extLst>
          </p:cNvPr>
          <p:cNvPicPr>
            <a:picLocks noChangeAspect="1"/>
          </p:cNvPicPr>
          <p:nvPr/>
        </p:nvPicPr>
        <p:blipFill>
          <a:blip r:embed="rId4"/>
          <a:stretch>
            <a:fillRect/>
          </a:stretch>
        </p:blipFill>
        <p:spPr>
          <a:xfrm>
            <a:off x="8689194" y="514147"/>
            <a:ext cx="3251200" cy="3251200"/>
          </a:xfrm>
          <a:prstGeom prst="rect">
            <a:avLst/>
          </a:prstGeom>
        </p:spPr>
      </p:pic>
      <p:pic>
        <p:nvPicPr>
          <p:cNvPr id="4" name="Picture 3">
            <a:extLst>
              <a:ext uri="{FF2B5EF4-FFF2-40B4-BE49-F238E27FC236}">
                <a16:creationId xmlns:a16="http://schemas.microsoft.com/office/drawing/2014/main" id="{408BB73E-52B7-B703-2B58-D0D2CFB62DD2}"/>
              </a:ext>
            </a:extLst>
          </p:cNvPr>
          <p:cNvPicPr>
            <a:picLocks noChangeAspect="1"/>
          </p:cNvPicPr>
          <p:nvPr/>
        </p:nvPicPr>
        <p:blipFill>
          <a:blip r:embed="rId5"/>
          <a:stretch>
            <a:fillRect/>
          </a:stretch>
        </p:blipFill>
        <p:spPr>
          <a:xfrm>
            <a:off x="531920" y="5724319"/>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9181748" y="-6298711"/>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44792" y="704674"/>
            <a:ext cx="1199989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detest</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14011" y="5965253"/>
            <a:ext cx="10288591"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estimate</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C94A776D-56F6-72BE-A1FA-DF9FC53DDED8}"/>
              </a:ext>
            </a:extLst>
          </p:cNvPr>
          <p:cNvPicPr>
            <a:picLocks noChangeAspect="1"/>
          </p:cNvPicPr>
          <p:nvPr/>
        </p:nvPicPr>
        <p:blipFill>
          <a:blip r:embed="rId4"/>
          <a:stretch>
            <a:fillRect/>
          </a:stretch>
        </p:blipFill>
        <p:spPr>
          <a:xfrm>
            <a:off x="8689194" y="618443"/>
            <a:ext cx="3251200" cy="3251200"/>
          </a:xfrm>
          <a:prstGeom prst="rect">
            <a:avLst/>
          </a:prstGeom>
        </p:spPr>
      </p:pic>
      <p:pic>
        <p:nvPicPr>
          <p:cNvPr id="4" name="Picture 3">
            <a:extLst>
              <a:ext uri="{FF2B5EF4-FFF2-40B4-BE49-F238E27FC236}">
                <a16:creationId xmlns:a16="http://schemas.microsoft.com/office/drawing/2014/main" id="{EC574C12-B93C-ECF2-CE7D-23F3BB829404}"/>
              </a:ext>
            </a:extLst>
          </p:cNvPr>
          <p:cNvPicPr>
            <a:picLocks noChangeAspect="1"/>
          </p:cNvPicPr>
          <p:nvPr/>
        </p:nvPicPr>
        <p:blipFill>
          <a:blip r:embed="rId5"/>
          <a:stretch>
            <a:fillRect/>
          </a:stretch>
        </p:blipFill>
        <p:spPr>
          <a:xfrm>
            <a:off x="518538" y="5797726"/>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4797546" y="3425812"/>
            <a:ext cx="3526606"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catastrophe</a:t>
            </a:r>
            <a:endParaRPr b="1" dirty="0">
              <a:latin typeface="Gill Sans MT" panose="020B0502020104020203" pitchFamily="34" charset="77"/>
              <a:sym typeface="American Typewriter"/>
            </a:endParaRPr>
          </a:p>
        </p:txBody>
      </p:sp>
      <p:sp>
        <p:nvSpPr>
          <p:cNvPr id="140" name="tolerate"/>
          <p:cNvSpPr txBox="1"/>
          <p:nvPr/>
        </p:nvSpPr>
        <p:spPr>
          <a:xfrm>
            <a:off x="5512475" y="2529859"/>
            <a:ext cx="2096729"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dirty="0">
                <a:latin typeface="Gill Sans MT" panose="020B0502020104020203" pitchFamily="34" charset="77"/>
              </a:rPr>
              <a:t>agitate</a:t>
            </a:r>
            <a:endParaRPr dirty="0">
              <a:latin typeface="Gill Sans MT" panose="020B0502020104020203" pitchFamily="34" charset="77"/>
            </a:endParaRPr>
          </a:p>
        </p:txBody>
      </p:sp>
      <p:sp>
        <p:nvSpPr>
          <p:cNvPr id="141" name="fixation"/>
          <p:cNvSpPr txBox="1"/>
          <p:nvPr/>
        </p:nvSpPr>
        <p:spPr>
          <a:xfrm>
            <a:off x="5044405" y="4288111"/>
            <a:ext cx="3032882"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cooperate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550332" y="5195811"/>
            <a:ext cx="1904368"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detest</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188070" y="6004340"/>
            <a:ext cx="2628926"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estimate</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57608" y="1309202"/>
            <a:ext cx="21031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arena</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(noun)</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479922" y="4092641"/>
            <a:ext cx="7285848"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An arena is a place where sports, entertainments, and other public events take place. It has seats around it where people sit and watch.</a:t>
            </a:r>
          </a:p>
        </p:txBody>
      </p:sp>
      <p:sp>
        <p:nvSpPr>
          <p:cNvPr id="155" name="The was a tear in Freddie’s new school jumper."/>
          <p:cNvSpPr txBox="1"/>
          <p:nvPr/>
        </p:nvSpPr>
        <p:spPr>
          <a:xfrm>
            <a:off x="9942" y="686496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were looking forward to visiting the </a:t>
            </a:r>
            <a:r>
              <a:rPr lang="en-GB" b="1" dirty="0"/>
              <a:t>arena</a:t>
            </a:r>
            <a:r>
              <a:rPr lang="en-GB" dirty="0"/>
              <a:t>.</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a-re-na</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3267516580"/>
              </p:ext>
            </p:extLst>
          </p:nvPr>
        </p:nvGraphicFramePr>
        <p:xfrm>
          <a:off x="52520" y="7667413"/>
          <a:ext cx="12914533" cy="1804446"/>
        </p:xfrm>
        <a:graphic>
          <a:graphicData uri="http://schemas.openxmlformats.org/drawingml/2006/table">
            <a:tbl>
              <a:tblPr firstRow="1" bandRow="1">
                <a:tableStyleId>{5940675A-B579-460E-94D1-54222C63F5DA}</a:tableStyleId>
              </a:tblPr>
              <a:tblGrid>
                <a:gridCol w="2877188">
                  <a:extLst>
                    <a:ext uri="{9D8B030D-6E8A-4147-A177-3AD203B41FA5}">
                      <a16:colId xmlns:a16="http://schemas.microsoft.com/office/drawing/2014/main" val="1062734036"/>
                    </a:ext>
                  </a:extLst>
                </a:gridCol>
                <a:gridCol w="2877188">
                  <a:extLst>
                    <a:ext uri="{9D8B030D-6E8A-4147-A177-3AD203B41FA5}">
                      <a16:colId xmlns:a16="http://schemas.microsoft.com/office/drawing/2014/main" val="2844254734"/>
                    </a:ext>
                  </a:extLst>
                </a:gridCol>
                <a:gridCol w="2877188">
                  <a:extLst>
                    <a:ext uri="{9D8B030D-6E8A-4147-A177-3AD203B41FA5}">
                      <a16:colId xmlns:a16="http://schemas.microsoft.com/office/drawing/2014/main" val="277516935"/>
                    </a:ext>
                  </a:extLst>
                </a:gridCol>
                <a:gridCol w="1405781">
                  <a:extLst>
                    <a:ext uri="{9D8B030D-6E8A-4147-A177-3AD203B41FA5}">
                      <a16:colId xmlns:a16="http://schemas.microsoft.com/office/drawing/2014/main" val="2209242225"/>
                    </a:ext>
                  </a:extLst>
                </a:gridCol>
                <a:gridCol w="287718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park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Athena</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public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realm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hyena</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fierce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AA7832AA-C9D3-BDDF-BFDE-3AE13D89BA87}"/>
              </a:ext>
            </a:extLst>
          </p:cNvPr>
          <p:cNvPicPr>
            <a:picLocks noChangeAspect="1"/>
          </p:cNvPicPr>
          <p:nvPr/>
        </p:nvPicPr>
        <p:blipFill>
          <a:blip r:embed="rId4"/>
          <a:stretch>
            <a:fillRect/>
          </a:stretch>
        </p:blipFill>
        <p:spPr>
          <a:xfrm>
            <a:off x="8569627" y="2956953"/>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11371" y="1309202"/>
            <a:ext cx="279563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beware</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08911" y="4058141"/>
            <a:ext cx="7727132"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tell someone to beware of a person or thing, you are warning them that the person or thing may harm them or be dangerous.</a:t>
            </a:r>
          </a:p>
        </p:txBody>
      </p:sp>
      <p:sp>
        <p:nvSpPr>
          <p:cNvPr id="155" name="The was a tear in Freddie’s new school jumper."/>
          <p:cNvSpPr txBox="1"/>
          <p:nvPr/>
        </p:nvSpPr>
        <p:spPr>
          <a:xfrm>
            <a:off x="128475" y="669974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were told to </a:t>
            </a:r>
            <a:r>
              <a:rPr lang="en-GB" b="1" dirty="0"/>
              <a:t>beware</a:t>
            </a:r>
            <a:r>
              <a:rPr lang="en-GB" dirty="0"/>
              <a:t> strangers.</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be-ware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3913154464"/>
              </p:ext>
            </p:extLst>
          </p:nvPr>
        </p:nvGraphicFramePr>
        <p:xfrm>
          <a:off x="5110" y="7654141"/>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heed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ignore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there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rightfully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avoid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neglect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where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always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8E5F6F01-AEAD-E0F1-1396-F8BFFACB7238}"/>
              </a:ext>
            </a:extLst>
          </p:cNvPr>
          <p:cNvPicPr>
            <a:picLocks noChangeAspect="1"/>
          </p:cNvPicPr>
          <p:nvPr/>
        </p:nvPicPr>
        <p:blipFill>
          <a:blip r:embed="rId4"/>
          <a:stretch>
            <a:fillRect/>
          </a:stretch>
        </p:blipFill>
        <p:spPr>
          <a:xfrm>
            <a:off x="8324870" y="2972459"/>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378131" y="1309202"/>
            <a:ext cx="326211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continue</a:t>
            </a:r>
            <a:endParaRPr dirty="0">
              <a:latin typeface="Gill Sans MT" panose="020B0502020104020203" pitchFamily="34" charset="77"/>
            </a:endParaRPr>
          </a:p>
        </p:txBody>
      </p:sp>
      <p:sp>
        <p:nvSpPr>
          <p:cNvPr id="152" name="Definition:"/>
          <p:cNvSpPr txBox="1"/>
          <p:nvPr/>
        </p:nvSpPr>
        <p:spPr>
          <a:xfrm>
            <a:off x="2520734" y="3224039"/>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88438" y="4213043"/>
            <a:ext cx="7449838"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someone or something continues to do something, they keep doing it and do not stop.</a:t>
            </a:r>
          </a:p>
        </p:txBody>
      </p:sp>
      <p:sp>
        <p:nvSpPr>
          <p:cNvPr id="155" name="The was a tear in Freddie’s new school jumper."/>
          <p:cNvSpPr txBox="1"/>
          <p:nvPr/>
        </p:nvSpPr>
        <p:spPr>
          <a:xfrm>
            <a:off x="19713" y="665103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Mrs Hardy asked the class to </a:t>
            </a:r>
            <a:r>
              <a:rPr lang="en-GB" b="1" dirty="0"/>
              <a:t>continue</a:t>
            </a:r>
            <a:r>
              <a:rPr lang="en-GB" dirty="0"/>
              <a:t> to read.</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con-tin-ue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1754192709"/>
              </p:ext>
            </p:extLst>
          </p:nvPr>
        </p:nvGraphicFramePr>
        <p:xfrm>
          <a:off x="5110" y="7635480"/>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persist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depart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boldly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promote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retreat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reluctantly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6BCFB05E-1F0D-798A-D029-82E021104112}"/>
              </a:ext>
            </a:extLst>
          </p:cNvPr>
          <p:cNvPicPr>
            <a:picLocks noChangeAspect="1"/>
          </p:cNvPicPr>
          <p:nvPr/>
        </p:nvPicPr>
        <p:blipFill>
          <a:blip r:embed="rId4"/>
          <a:stretch>
            <a:fillRect/>
          </a:stretch>
        </p:blipFill>
        <p:spPr>
          <a:xfrm>
            <a:off x="8640242" y="2877194"/>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9" y="358710"/>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317522" y="1309202"/>
            <a:ext cx="138339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flee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697139"/>
            <a:ext cx="13127900"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In the story, the mouse tried to </a:t>
            </a:r>
            <a:r>
              <a:rPr lang="en-GB" b="1" dirty="0"/>
              <a:t>flee</a:t>
            </a:r>
            <a:r>
              <a:rPr lang="en-GB" dirty="0"/>
              <a:t> before the cat saw it.</a:t>
            </a:r>
            <a:endParaRPr lang="en-GB"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flee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363129200"/>
              </p:ext>
            </p:extLst>
          </p:nvPr>
        </p:nvGraphicFramePr>
        <p:xfrm>
          <a:off x="5110" y="767018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depart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arrive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leave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bravely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01264C2-F10B-A199-AB4C-620311D29941}"/>
              </a:ext>
            </a:extLst>
          </p:cNvPr>
          <p:cNvSpPr txBox="1"/>
          <p:nvPr/>
        </p:nvSpPr>
        <p:spPr>
          <a:xfrm flipH="1">
            <a:off x="308911" y="4328829"/>
            <a:ext cx="7150501"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flee from something or someone, or flee a person or thing, you escape from them.</a:t>
            </a:r>
          </a:p>
        </p:txBody>
      </p:sp>
      <p:pic>
        <p:nvPicPr>
          <p:cNvPr id="3" name="Picture 2">
            <a:extLst>
              <a:ext uri="{FF2B5EF4-FFF2-40B4-BE49-F238E27FC236}">
                <a16:creationId xmlns:a16="http://schemas.microsoft.com/office/drawing/2014/main" id="{0FF6E4CC-24A2-720F-A70C-CD189C06D142}"/>
              </a:ext>
            </a:extLst>
          </p:cNvPr>
          <p:cNvPicPr>
            <a:picLocks noChangeAspect="1"/>
          </p:cNvPicPr>
          <p:nvPr/>
        </p:nvPicPr>
        <p:blipFill>
          <a:blip r:embed="rId4"/>
          <a:stretch>
            <a:fillRect/>
          </a:stretch>
        </p:blipFill>
        <p:spPr>
          <a:xfrm>
            <a:off x="8636340" y="2874053"/>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85490" y="1293327"/>
            <a:ext cx="206627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office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(noun)</a:t>
            </a:r>
            <a:endParaRPr dirty="0">
              <a:latin typeface="Gill Sans MT" panose="020B0502020104020203" pitchFamily="34" charset="77"/>
            </a:endParaRPr>
          </a:p>
        </p:txBody>
      </p:sp>
      <p:sp>
        <p:nvSpPr>
          <p:cNvPr id="155" name="The was a tear in Freddie’s new school jumper."/>
          <p:cNvSpPr txBox="1"/>
          <p:nvPr/>
        </p:nvSpPr>
        <p:spPr>
          <a:xfrm>
            <a:off x="0" y="666808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Greg was called to the headteacher’s </a:t>
            </a:r>
            <a:r>
              <a:rPr lang="en-GB" b="1" dirty="0"/>
              <a:t>office</a:t>
            </a:r>
            <a:r>
              <a:rPr lang="en-GB" dirty="0"/>
              <a:t>.</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of-fice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1613303372"/>
              </p:ext>
            </p:extLst>
          </p:nvPr>
        </p:nvGraphicFramePr>
        <p:xfrm>
          <a:off x="5110" y="7616819"/>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room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open-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cluttered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751859" y="358710"/>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6" name="TextBox 5">
            <a:extLst>
              <a:ext uri="{FF2B5EF4-FFF2-40B4-BE49-F238E27FC236}">
                <a16:creationId xmlns:a16="http://schemas.microsoft.com/office/drawing/2014/main" id="{C58FD2FB-EA82-5CAA-D50E-D3C8EED08E87}"/>
              </a:ext>
            </a:extLst>
          </p:cNvPr>
          <p:cNvSpPr txBox="1"/>
          <p:nvPr/>
        </p:nvSpPr>
        <p:spPr>
          <a:xfrm>
            <a:off x="814495" y="4281644"/>
            <a:ext cx="6463383"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An office is a room or a part of a building where people work sitting at desks.</a:t>
            </a:r>
          </a:p>
        </p:txBody>
      </p:sp>
      <p:pic>
        <p:nvPicPr>
          <p:cNvPr id="2" name="Picture 1">
            <a:extLst>
              <a:ext uri="{FF2B5EF4-FFF2-40B4-BE49-F238E27FC236}">
                <a16:creationId xmlns:a16="http://schemas.microsoft.com/office/drawing/2014/main" id="{2C75E550-0E17-D447-BCE4-3662B9DD3F5D}"/>
              </a:ext>
            </a:extLst>
          </p:cNvPr>
          <p:cNvPicPr>
            <a:picLocks noChangeAspect="1"/>
          </p:cNvPicPr>
          <p:nvPr/>
        </p:nvPicPr>
        <p:blipFill>
          <a:blip r:embed="rId4"/>
          <a:stretch>
            <a:fillRect/>
          </a:stretch>
        </p:blipFill>
        <p:spPr>
          <a:xfrm>
            <a:off x="8358940" y="2706036"/>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48071</TotalTime>
  <Words>1267</Words>
  <Application>Microsoft Macintosh PowerPoint</Application>
  <PresentationFormat>Custom</PresentationFormat>
  <Paragraphs>341</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1649</cp:revision>
  <dcterms:modified xsi:type="dcterms:W3CDTF">2025-04-28T08:22:22Z</dcterms:modified>
</cp:coreProperties>
</file>